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9" r:id="rId2"/>
    <p:sldId id="260" r:id="rId3"/>
    <p:sldId id="274" r:id="rId4"/>
    <p:sldId id="272" r:id="rId5"/>
    <p:sldId id="271" r:id="rId6"/>
    <p:sldId id="270" r:id="rId7"/>
    <p:sldId id="269" r:id="rId8"/>
    <p:sldId id="278" r:id="rId9"/>
    <p:sldId id="268" r:id="rId10"/>
    <p:sldId id="267" r:id="rId11"/>
    <p:sldId id="277" r:id="rId12"/>
    <p:sldId id="276" r:id="rId13"/>
    <p:sldId id="275" r:id="rId14"/>
    <p:sldId id="266" r:id="rId15"/>
    <p:sldId id="265" r:id="rId16"/>
    <p:sldId id="264" r:id="rId1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21.02.2025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21.02.2025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21.02.2025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21.02.2025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21.02.2025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21.02.2025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21.02.2025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21.02.2025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21.02.2025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21.02.2025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21.02.2025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21.02.2025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689421"/>
          </a:xfrm>
        </p:spPr>
        <p:txBody>
          <a:bodyPr/>
          <a:lstStyle/>
          <a:p>
            <a:r>
              <a:rPr lang="tr-TR" sz="4000" dirty="0" smtClean="0"/>
              <a:t>DERS </a:t>
            </a:r>
            <a:r>
              <a:rPr lang="tr-TR" sz="4000" dirty="0"/>
              <a:t>SIRASINDA SARSINTI </a:t>
            </a:r>
            <a:endParaRPr lang="tr-TR" sz="4000" dirty="0" smtClean="0"/>
          </a:p>
          <a:p>
            <a:r>
              <a:rPr lang="tr-TR" sz="4000" dirty="0" smtClean="0"/>
              <a:t>VE </a:t>
            </a:r>
          </a:p>
          <a:p>
            <a:r>
              <a:rPr lang="tr-TR" sz="4000" b="1" dirty="0" smtClean="0">
                <a:solidFill>
                  <a:srgbClr val="FF0000"/>
                </a:solidFill>
              </a:rPr>
              <a:t>TAHLİYE</a:t>
            </a:r>
            <a:endParaRPr lang="tr-TR" sz="4000" b="1" dirty="0">
              <a:solidFill>
                <a:srgbClr val="FF0000"/>
              </a:solidFill>
            </a:endParaRPr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419872" y="1478593"/>
            <a:ext cx="5544616" cy="5190766"/>
          </a:xfrm>
        </p:spPr>
        <p:txBody>
          <a:bodyPr>
            <a:normAutofit/>
          </a:bodyPr>
          <a:lstStyle/>
          <a:p>
            <a:r>
              <a:rPr lang="tr-TR" sz="2400" dirty="0"/>
              <a:t>Olası bir deprem anında doğru tahliyenin gerçekleştirilebilmesi için düzenli aralıklarla tatbikat yapmak çok önemlidir.</a:t>
            </a:r>
          </a:p>
          <a:p>
            <a:r>
              <a:rPr lang="tr-TR" sz="2400" dirty="0"/>
              <a:t>Tatbikatların yapılma şekli okulun fiziki şartlarına ve öğrenci sayısına göre farklılıklar gösterebilir.</a:t>
            </a:r>
          </a:p>
          <a:p>
            <a:r>
              <a:rPr lang="tr-TR" sz="2400" dirty="0"/>
              <a:t>Tatbikat öncesinde Okul Afet Yönetim Komitesi’nin toplanarak Okul Planı üzerinden hangi sınıfların, hangi sırayla tahliye edileceğinin ve hangi personelin hangi katta sorumlu olacağının belirlenmesi gerekir.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883281"/>
            <a:ext cx="3384376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0247009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689421"/>
          </a:xfrm>
        </p:spPr>
        <p:txBody>
          <a:bodyPr/>
          <a:lstStyle/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962400" y="1268760"/>
            <a:ext cx="5074096" cy="5040560"/>
          </a:xfrm>
        </p:spPr>
        <p:txBody>
          <a:bodyPr>
            <a:normAutofit/>
          </a:bodyPr>
          <a:lstStyle/>
          <a:p>
            <a:r>
              <a:rPr lang="tr-TR" sz="3600" dirty="0"/>
              <a:t>Merdivenlere, </a:t>
            </a:r>
            <a:r>
              <a:rPr lang="tr-TR" sz="3600" dirty="0">
                <a:solidFill>
                  <a:srgbClr val="FF0000"/>
                </a:solidFill>
              </a:rPr>
              <a:t>Acil Çıkış Kapısına en yakın sınıftan başlanarak </a:t>
            </a:r>
            <a:r>
              <a:rPr lang="tr-TR" sz="3600" dirty="0"/>
              <a:t>sırasıyla tahliye edilmelidir.</a:t>
            </a:r>
          </a:p>
          <a:p>
            <a:pPr marL="0" indent="0">
              <a:buNone/>
            </a:pPr>
            <a:endParaRPr lang="tr-TR" sz="3600" dirty="0"/>
          </a:p>
          <a:p>
            <a:r>
              <a:rPr lang="tr-TR" sz="3600" dirty="0">
                <a:solidFill>
                  <a:srgbClr val="FF0000"/>
                </a:solidFill>
              </a:rPr>
              <a:t>Kesinlikle </a:t>
            </a:r>
            <a:r>
              <a:rPr lang="tr-TR" sz="3600" u="sng" dirty="0">
                <a:solidFill>
                  <a:srgbClr val="FF0000"/>
                </a:solidFill>
              </a:rPr>
              <a:t>ASANSÖR KULLANILMAMALIDIR.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883281"/>
            <a:ext cx="324036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 descr="C:\Users\samsung\Desktop\indir (1)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941" y="2564905"/>
            <a:ext cx="1440160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samsung\Desktop\indir (2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2750" y="3861048"/>
            <a:ext cx="1809750" cy="2533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30910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12648" y="3068960"/>
            <a:ext cx="2591200" cy="2448272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491881" y="1478592"/>
            <a:ext cx="5400599" cy="5262775"/>
          </a:xfrm>
        </p:spPr>
        <p:txBody>
          <a:bodyPr>
            <a:normAutofit lnSpcReduction="10000"/>
          </a:bodyPr>
          <a:lstStyle/>
          <a:p>
            <a:r>
              <a:rPr lang="tr-TR" sz="3200" dirty="0">
                <a:solidFill>
                  <a:srgbClr val="7030A0"/>
                </a:solidFill>
              </a:rPr>
              <a:t>Sınıftan çıkan öğrenciler SAKİN bir şekilde duvar kenarından </a:t>
            </a:r>
            <a:r>
              <a:rPr lang="tr-TR" sz="3200" dirty="0" smtClean="0">
                <a:solidFill>
                  <a:srgbClr val="7030A0"/>
                </a:solidFill>
              </a:rPr>
              <a:t>ilerlemeli, eller başın üzerinde olmalıdır.</a:t>
            </a:r>
            <a:endParaRPr lang="tr-TR" sz="3200" dirty="0">
              <a:solidFill>
                <a:srgbClr val="7030A0"/>
              </a:solidFill>
            </a:endParaRPr>
          </a:p>
          <a:p>
            <a:r>
              <a:rPr lang="tr-TR" sz="3200" dirty="0">
                <a:solidFill>
                  <a:srgbClr val="FF0000"/>
                </a:solidFill>
              </a:rPr>
              <a:t>Sıra bozulmadan, merdivenleri kullanırken duvar kenarından inilmelidir.</a:t>
            </a:r>
          </a:p>
          <a:p>
            <a:r>
              <a:rPr lang="tr-TR" sz="3200" dirty="0">
                <a:solidFill>
                  <a:srgbClr val="7030A0"/>
                </a:solidFill>
              </a:rPr>
              <a:t>Yetkililerin veya sağlık görevlilerinin yukarıya çıkış ihtimallerini düşünerek </a:t>
            </a:r>
            <a:r>
              <a:rPr lang="tr-TR" sz="3200" dirty="0" smtClean="0">
                <a:solidFill>
                  <a:srgbClr val="7030A0"/>
                </a:solidFill>
              </a:rPr>
              <a:t>yollar kapatılmamalıdır.</a:t>
            </a:r>
            <a:endParaRPr lang="tr-TR" sz="3200" dirty="0">
              <a:solidFill>
                <a:srgbClr val="7030A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883281"/>
            <a:ext cx="324036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2" name="Picture 2" descr="C:\Users\samsung\Desktop\indir (2)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2924944"/>
            <a:ext cx="2952328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046231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115616" y="2996952"/>
            <a:ext cx="1872208" cy="2304256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962400" y="1628800"/>
            <a:ext cx="5181600" cy="5040559"/>
          </a:xfrm>
        </p:spPr>
        <p:txBody>
          <a:bodyPr>
            <a:normAutofit lnSpcReduction="10000"/>
          </a:bodyPr>
          <a:lstStyle/>
          <a:p>
            <a:r>
              <a:rPr lang="tr-TR" sz="3200" dirty="0"/>
              <a:t>Tahliye sırasında </a:t>
            </a:r>
          </a:p>
          <a:p>
            <a:pPr marL="0" indent="0">
              <a:buNone/>
            </a:pPr>
            <a:r>
              <a:rPr lang="tr-TR" sz="3200" dirty="0"/>
              <a:t>yaralanma ve sakatlanmaları önlemek için;</a:t>
            </a:r>
          </a:p>
          <a:p>
            <a:r>
              <a:rPr lang="tr-TR" sz="3200" dirty="0" smtClean="0">
                <a:solidFill>
                  <a:srgbClr val="FF0000"/>
                </a:solidFill>
              </a:rPr>
              <a:t>Arkadaşınızı itmemeli, koşmamalı </a:t>
            </a:r>
            <a:r>
              <a:rPr lang="tr-TR" sz="3200" dirty="0">
                <a:solidFill>
                  <a:srgbClr val="FF0000"/>
                </a:solidFill>
              </a:rPr>
              <a:t>ve geri </a:t>
            </a:r>
            <a:r>
              <a:rPr lang="tr-TR" sz="3200" dirty="0" smtClean="0">
                <a:solidFill>
                  <a:srgbClr val="FF0000"/>
                </a:solidFill>
              </a:rPr>
              <a:t>dönmemelisiniz…</a:t>
            </a:r>
            <a:endParaRPr lang="tr-TR" sz="3200" dirty="0">
              <a:solidFill>
                <a:srgbClr val="FF0000"/>
              </a:solidFill>
            </a:endParaRPr>
          </a:p>
          <a:p>
            <a:r>
              <a:rPr lang="tr-TR" sz="3200" dirty="0"/>
              <a:t>Gereksiz konuşmalardan </a:t>
            </a:r>
            <a:r>
              <a:rPr lang="tr-TR" sz="3200" dirty="0" smtClean="0"/>
              <a:t>kaçınmalı </a:t>
            </a:r>
            <a:r>
              <a:rPr lang="tr-TR" sz="3200" dirty="0"/>
              <a:t>ve sıranın sürekli ilerlemesine özen </a:t>
            </a:r>
            <a:r>
              <a:rPr lang="tr-TR" sz="3200" dirty="0" smtClean="0"/>
              <a:t>gösterilmelidir.</a:t>
            </a:r>
            <a:endParaRPr lang="tr-TR" sz="3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883281"/>
            <a:ext cx="324036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6" name="Picture 2" descr="C:\Users\samsung\Desktop\indir (3)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708920"/>
            <a:ext cx="2736304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605832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12648" y="2708920"/>
            <a:ext cx="1367064" cy="1728192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962400" y="1478592"/>
            <a:ext cx="5074096" cy="5190767"/>
          </a:xfrm>
        </p:spPr>
        <p:txBody>
          <a:bodyPr>
            <a:normAutofit/>
          </a:bodyPr>
          <a:lstStyle/>
          <a:p>
            <a:r>
              <a:rPr lang="tr-TR" sz="3200" dirty="0"/>
              <a:t>Kat </a:t>
            </a:r>
            <a:r>
              <a:rPr lang="tr-TR" sz="3200" dirty="0" smtClean="0"/>
              <a:t>görevlileri; </a:t>
            </a:r>
            <a:r>
              <a:rPr lang="tr-TR" sz="3200" dirty="0"/>
              <a:t>kattaki her sınıfın ve tuvaletlerin             ( kantin, yemekhane, kütüphane, spor salonu vb.) boşaltıldığından emin </a:t>
            </a:r>
            <a:r>
              <a:rPr lang="tr-TR" sz="3200" dirty="0" smtClean="0"/>
              <a:t>olmalıdır.</a:t>
            </a:r>
            <a:endParaRPr lang="tr-TR" sz="3200" dirty="0"/>
          </a:p>
          <a:p>
            <a:r>
              <a:rPr lang="tr-TR" sz="3200" dirty="0">
                <a:solidFill>
                  <a:srgbClr val="FF0000"/>
                </a:solidFill>
              </a:rPr>
              <a:t>Elektrik, Su ve Doğal Gaz vanaları </a:t>
            </a:r>
            <a:r>
              <a:rPr lang="tr-TR" sz="3200" dirty="0" smtClean="0">
                <a:solidFill>
                  <a:srgbClr val="FF0000"/>
                </a:solidFill>
              </a:rPr>
              <a:t>kapatılmalıdır</a:t>
            </a:r>
            <a:r>
              <a:rPr lang="tr-TR" sz="3200" dirty="0">
                <a:solidFill>
                  <a:srgbClr val="FF0000"/>
                </a:solidFill>
              </a:rPr>
              <a:t>.</a:t>
            </a:r>
          </a:p>
          <a:p>
            <a:r>
              <a:rPr lang="tr-TR" sz="3200" dirty="0">
                <a:solidFill>
                  <a:srgbClr val="00B050"/>
                </a:solidFill>
              </a:rPr>
              <a:t>Kontrol edilen sınıfların kapıları </a:t>
            </a:r>
            <a:r>
              <a:rPr lang="tr-TR" sz="3200" dirty="0" smtClean="0">
                <a:solidFill>
                  <a:srgbClr val="00B050"/>
                </a:solidFill>
              </a:rPr>
              <a:t>kapatılmalıdır</a:t>
            </a:r>
            <a:r>
              <a:rPr lang="tr-TR" sz="3200" dirty="0">
                <a:solidFill>
                  <a:srgbClr val="00B050"/>
                </a:solidFill>
              </a:rPr>
              <a:t>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883281"/>
            <a:ext cx="324036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0" name="Picture 2" descr="C:\Users\samsung\Desktop\indir (4)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564904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1" name="Picture 3" descr="C:\Users\samsung\Desktop\indir (5)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7724" y="3636466"/>
            <a:ext cx="1800225" cy="2543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471670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187624" y="2996952"/>
            <a:ext cx="1872208" cy="2448272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851920" y="1556792"/>
            <a:ext cx="5184576" cy="5112568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sz="2800" dirty="0">
                <a:latin typeface="Calibri"/>
                <a:ea typeface="Calibri"/>
                <a:cs typeface="Times New Roman"/>
              </a:rPr>
              <a:t>Toplanma Alanına </a:t>
            </a:r>
            <a:r>
              <a:rPr lang="tr-TR" sz="2800" dirty="0" smtClean="0">
                <a:latin typeface="Calibri"/>
                <a:ea typeface="Calibri"/>
                <a:cs typeface="Times New Roman"/>
              </a:rPr>
              <a:t>Gidilmelidir</a:t>
            </a:r>
            <a:r>
              <a:rPr lang="tr-TR" sz="2800" dirty="0">
                <a:latin typeface="Calibri"/>
                <a:ea typeface="Calibri"/>
                <a:cs typeface="Times New Roman"/>
              </a:rPr>
              <a:t>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sz="2800" dirty="0">
                <a:latin typeface="Calibri"/>
                <a:ea typeface="Calibri"/>
                <a:cs typeface="Times New Roman"/>
              </a:rPr>
              <a:t>Binadan çıktıktan sonra bahçe ve okul duvarlarına </a:t>
            </a:r>
            <a:r>
              <a:rPr lang="tr-TR" sz="2800" dirty="0" smtClean="0">
                <a:latin typeface="Calibri"/>
                <a:ea typeface="Calibri"/>
                <a:cs typeface="Times New Roman"/>
              </a:rPr>
              <a:t>yaklaşılmamalıdır.</a:t>
            </a:r>
            <a:endParaRPr lang="tr-TR" sz="28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sz="2800" dirty="0">
                <a:latin typeface="Calibri"/>
                <a:ea typeface="Calibri"/>
                <a:cs typeface="Times New Roman"/>
              </a:rPr>
              <a:t>Toplanma Alanında öğrenciler çökerek ya da oturarak beklerken,</a:t>
            </a:r>
          </a:p>
          <a:p>
            <a:r>
              <a:rPr lang="tr-TR" sz="2800" dirty="0" smtClean="0">
                <a:solidFill>
                  <a:srgbClr val="FF0000"/>
                </a:solidFill>
                <a:latin typeface="Calibri"/>
                <a:ea typeface="Calibri"/>
                <a:cs typeface="Times New Roman"/>
              </a:rPr>
              <a:t>Öğretmen, </a:t>
            </a:r>
            <a:r>
              <a:rPr lang="tr-TR" sz="2800" dirty="0">
                <a:solidFill>
                  <a:srgbClr val="FF0000"/>
                </a:solidFill>
                <a:latin typeface="Calibri"/>
                <a:ea typeface="Calibri"/>
                <a:cs typeface="Times New Roman"/>
              </a:rPr>
              <a:t>öğrencilerini saymalıdır.</a:t>
            </a:r>
            <a:endParaRPr lang="tr-TR" sz="2800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883281"/>
            <a:ext cx="324036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4" name="Picture 2" descr="C:\Users\samsung\Desktop\indir (6)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636912"/>
            <a:ext cx="2736303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589650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12648" y="3284984"/>
            <a:ext cx="2971800" cy="1656184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779912" y="1478593"/>
            <a:ext cx="5256584" cy="5262775"/>
          </a:xfrm>
        </p:spPr>
        <p:txBody>
          <a:bodyPr>
            <a:normAutofit fontScale="92500" lnSpcReduction="10000"/>
          </a:bodyPr>
          <a:lstStyle/>
          <a:p>
            <a:r>
              <a:rPr lang="tr-TR" sz="2800" dirty="0">
                <a:solidFill>
                  <a:srgbClr val="00B050"/>
                </a:solidFill>
              </a:rPr>
              <a:t>Tatbikat </a:t>
            </a:r>
            <a:r>
              <a:rPr lang="tr-TR" sz="2800" dirty="0" smtClean="0">
                <a:solidFill>
                  <a:srgbClr val="00B050"/>
                </a:solidFill>
              </a:rPr>
              <a:t>yöneticisi, </a:t>
            </a:r>
            <a:r>
              <a:rPr lang="tr-TR" sz="2800" dirty="0">
                <a:solidFill>
                  <a:srgbClr val="00B050"/>
                </a:solidFill>
              </a:rPr>
              <a:t>her sınıfın tam olduğu bilgisini aldıktan sonra TATBİKATI </a:t>
            </a:r>
            <a:r>
              <a:rPr lang="tr-TR" sz="2800" dirty="0" smtClean="0">
                <a:solidFill>
                  <a:srgbClr val="00B050"/>
                </a:solidFill>
              </a:rPr>
              <a:t>BİTİRMELİDİR</a:t>
            </a:r>
            <a:r>
              <a:rPr lang="tr-TR" sz="2800" dirty="0">
                <a:solidFill>
                  <a:srgbClr val="00B050"/>
                </a:solidFill>
              </a:rPr>
              <a:t>.</a:t>
            </a:r>
          </a:p>
          <a:p>
            <a:r>
              <a:rPr lang="tr-TR" sz="2800" b="1" dirty="0">
                <a:solidFill>
                  <a:srgbClr val="FF0000"/>
                </a:solidFill>
              </a:rPr>
              <a:t>TATBİKAT BİTMİŞTİR </a:t>
            </a:r>
            <a:r>
              <a:rPr lang="tr-TR" sz="2800" dirty="0"/>
              <a:t>komutu </a:t>
            </a:r>
            <a:r>
              <a:rPr lang="tr-TR" sz="2800" dirty="0" smtClean="0"/>
              <a:t>verilmelidir</a:t>
            </a:r>
            <a:r>
              <a:rPr lang="tr-TR" sz="2800" dirty="0"/>
              <a:t>.</a:t>
            </a:r>
          </a:p>
          <a:p>
            <a:r>
              <a:rPr lang="tr-TR" sz="2800" dirty="0"/>
              <a:t>Tatbikat bittiğinde aynı şekilde sıra ile sınıflara geri dönülmelidir.</a:t>
            </a:r>
          </a:p>
          <a:p>
            <a:r>
              <a:rPr lang="tr-TR" sz="2800" dirty="0" smtClean="0"/>
              <a:t>Tatbikat, </a:t>
            </a:r>
            <a:r>
              <a:rPr lang="tr-TR" sz="2800" dirty="0"/>
              <a:t>öğrenciler ile birlikte </a:t>
            </a:r>
            <a:r>
              <a:rPr lang="tr-TR" sz="2800" u="sng" dirty="0">
                <a:solidFill>
                  <a:srgbClr val="FF0000"/>
                </a:solidFill>
              </a:rPr>
              <a:t>etkinlik değerlendirilmelidir</a:t>
            </a:r>
            <a:r>
              <a:rPr lang="tr-TR" sz="2800" u="sng" dirty="0" smtClean="0">
                <a:solidFill>
                  <a:srgbClr val="FF0000"/>
                </a:solidFill>
              </a:rPr>
              <a:t>. </a:t>
            </a:r>
            <a:r>
              <a:rPr lang="tr-TR" sz="2800" u="sng" dirty="0" smtClean="0">
                <a:solidFill>
                  <a:srgbClr val="00B050"/>
                </a:solidFill>
              </a:rPr>
              <a:t>Öğretmenler de tatbikat değerlendirmesi yapmalı, çıkan aksaklıklar varsa tekrarlamaması için  tedbir alınmalıdır.</a:t>
            </a:r>
            <a:endParaRPr lang="tr-TR" sz="2800" u="sng" dirty="0">
              <a:solidFill>
                <a:srgbClr val="00B05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883281"/>
            <a:ext cx="324036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8" name="Picture 2" descr="C:\Users\samsung\Desktop\indir (3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662" y="3140968"/>
            <a:ext cx="3419241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293141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359532" y="4221088"/>
            <a:ext cx="3600400" cy="2016224"/>
          </a:xfrm>
        </p:spPr>
        <p:txBody>
          <a:bodyPr>
            <a:normAutofit fontScale="85000" lnSpcReduction="20000"/>
          </a:bodyPr>
          <a:lstStyle/>
          <a:p>
            <a:endParaRPr lang="tr-TR" sz="2400" dirty="0"/>
          </a:p>
          <a:p>
            <a:endParaRPr lang="tr-TR" sz="2400" dirty="0" smtClean="0"/>
          </a:p>
          <a:p>
            <a:endParaRPr lang="tr-TR" sz="2400" dirty="0"/>
          </a:p>
          <a:p>
            <a:endParaRPr lang="tr-TR" sz="2400" dirty="0" smtClean="0"/>
          </a:p>
          <a:p>
            <a:r>
              <a:rPr lang="tr-TR" sz="2600" b="1" dirty="0" smtClean="0">
                <a:solidFill>
                  <a:srgbClr val="92D050"/>
                </a:solidFill>
              </a:rPr>
              <a:t>TATBİKAT </a:t>
            </a:r>
            <a:r>
              <a:rPr lang="tr-TR" sz="2600" b="1" dirty="0">
                <a:solidFill>
                  <a:srgbClr val="92D050"/>
                </a:solidFill>
              </a:rPr>
              <a:t>SONA ERMİŞTİR.</a:t>
            </a:r>
          </a:p>
          <a:p>
            <a:r>
              <a:rPr lang="tr-TR" sz="2600" b="1" dirty="0" smtClean="0">
                <a:solidFill>
                  <a:srgbClr val="92D050"/>
                </a:solidFill>
              </a:rPr>
              <a:t>TEŞEKKÜRLER </a:t>
            </a:r>
            <a:r>
              <a:rPr lang="tr-TR" sz="2600" b="1" dirty="0">
                <a:solidFill>
                  <a:srgbClr val="92D050"/>
                </a:solidFill>
              </a:rPr>
              <a:t>!...</a:t>
            </a:r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962400" y="1268760"/>
            <a:ext cx="5181600" cy="5400599"/>
          </a:xfrm>
        </p:spPr>
        <p:txBody>
          <a:bodyPr>
            <a:normAutofit lnSpcReduction="10000"/>
          </a:bodyPr>
          <a:lstStyle/>
          <a:p>
            <a:r>
              <a:rPr lang="tr-TR" sz="4400" dirty="0">
                <a:solidFill>
                  <a:srgbClr val="FF0000"/>
                </a:solidFill>
              </a:rPr>
              <a:t>TATBİKAT FORMUNU HAZIRLAMAYI UNUTMAYINIZ !...</a:t>
            </a:r>
          </a:p>
          <a:p>
            <a:r>
              <a:rPr lang="tr-TR" sz="4400" u="sng" dirty="0">
                <a:solidFill>
                  <a:srgbClr val="FF0000"/>
                </a:solidFill>
              </a:rPr>
              <a:t>MEBBİS MODÜLÜNE GİRİŞ YAPMAYI İHMAL ETMEYİNİZ !...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883281"/>
            <a:ext cx="324036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 descr="C:\Users\Admin\Desktop\indi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204864"/>
            <a:ext cx="3816424" cy="3155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352538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689421"/>
          </a:xfrm>
        </p:spPr>
        <p:txBody>
          <a:bodyPr/>
          <a:lstStyle/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355976" y="883281"/>
            <a:ext cx="4536504" cy="5832648"/>
          </a:xfrm>
        </p:spPr>
        <p:txBody>
          <a:bodyPr>
            <a:normAutofit/>
          </a:bodyPr>
          <a:lstStyle/>
          <a:p>
            <a:r>
              <a:rPr lang="tr-TR" sz="4000" dirty="0">
                <a:latin typeface="Calibri"/>
                <a:ea typeface="Calibri"/>
                <a:cs typeface="Times New Roman"/>
              </a:rPr>
              <a:t>Tüm katlarda bulunan derslikler  ( kantin, yemekhane, kütüphane,       spor salonu vb.) tahliye planına dahil edilmelidir.</a:t>
            </a:r>
            <a:endParaRPr lang="tr-TR" sz="4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883281"/>
            <a:ext cx="324036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Resim 5" descr="C:\Users\samsung\Desktop\indir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420888"/>
            <a:ext cx="3816423" cy="39604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4417085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689421"/>
          </a:xfrm>
        </p:spPr>
        <p:txBody>
          <a:bodyPr>
            <a:normAutofit/>
          </a:bodyPr>
          <a:lstStyle/>
          <a:p>
            <a:pPr algn="ctr"/>
            <a:endParaRPr lang="tr-TR" sz="1600" dirty="0">
              <a:latin typeface="Calibri"/>
              <a:ea typeface="Calibri"/>
              <a:cs typeface="Times New Roman"/>
            </a:endParaRPr>
          </a:p>
          <a:p>
            <a:pPr algn="ctr"/>
            <a:r>
              <a:rPr lang="tr-TR" sz="4400" dirty="0" smtClean="0">
                <a:solidFill>
                  <a:srgbClr val="FF0000"/>
                </a:solidFill>
                <a:latin typeface="Calibri"/>
                <a:ea typeface="Calibri"/>
                <a:cs typeface="Times New Roman"/>
              </a:rPr>
              <a:t>06.03.2025</a:t>
            </a:r>
            <a:r>
              <a:rPr lang="tr-TR" sz="4400" dirty="0" smtClean="0">
                <a:latin typeface="Calibri"/>
                <a:ea typeface="Calibri"/>
                <a:cs typeface="Times New Roman"/>
              </a:rPr>
              <a:t> </a:t>
            </a:r>
            <a:r>
              <a:rPr lang="tr-TR" sz="4400" dirty="0">
                <a:latin typeface="Calibri"/>
                <a:ea typeface="Calibri"/>
                <a:cs typeface="Times New Roman"/>
              </a:rPr>
              <a:t>tarihinde </a:t>
            </a:r>
          </a:p>
          <a:p>
            <a:pPr algn="ctr"/>
            <a:r>
              <a:rPr lang="tr-TR" sz="4400" dirty="0">
                <a:solidFill>
                  <a:srgbClr val="FF0000"/>
                </a:solidFill>
                <a:latin typeface="Calibri"/>
                <a:ea typeface="Calibri"/>
                <a:cs typeface="Times New Roman"/>
              </a:rPr>
              <a:t>saat </a:t>
            </a:r>
            <a:r>
              <a:rPr lang="tr-TR" sz="4400" dirty="0" smtClean="0">
                <a:solidFill>
                  <a:srgbClr val="FF0000"/>
                </a:solidFill>
                <a:latin typeface="Calibri"/>
                <a:ea typeface="Calibri"/>
                <a:cs typeface="Times New Roman"/>
              </a:rPr>
              <a:t>10:10</a:t>
            </a:r>
            <a:endParaRPr lang="tr-TR" sz="4400" dirty="0">
              <a:solidFill>
                <a:srgbClr val="FF0000"/>
              </a:solidFill>
              <a:latin typeface="Calibri"/>
              <a:ea typeface="Calibri"/>
              <a:cs typeface="Times New Roman"/>
            </a:endParaRPr>
          </a:p>
          <a:p>
            <a:endParaRPr lang="tr-TR" dirty="0"/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923928" y="764704"/>
            <a:ext cx="4648200" cy="5832648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sz="3600" dirty="0">
                <a:latin typeface="Calibri"/>
                <a:ea typeface="Calibri"/>
                <a:cs typeface="Times New Roman"/>
              </a:rPr>
              <a:t>Ders sırasında sarsıntı olması durumunda;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sz="3600" dirty="0">
                <a:latin typeface="Calibri"/>
                <a:ea typeface="Calibri"/>
                <a:cs typeface="Times New Roman"/>
              </a:rPr>
              <a:t>Sakin olunmalı aceleci davranılmamalıdır.</a:t>
            </a:r>
          </a:p>
          <a:p>
            <a:r>
              <a:rPr lang="tr-TR" sz="3600" dirty="0">
                <a:latin typeface="Calibri"/>
                <a:ea typeface="Calibri"/>
                <a:cs typeface="Times New Roman"/>
              </a:rPr>
              <a:t>Öğretmen öğrencileri bilgilendirmelidir.</a:t>
            </a:r>
            <a:endParaRPr lang="tr-TR" sz="3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883281"/>
            <a:ext cx="324036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422081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12648" y="3284984"/>
            <a:ext cx="2971800" cy="1728192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211960" y="692696"/>
            <a:ext cx="4648200" cy="6048672"/>
          </a:xfrm>
        </p:spPr>
        <p:txBody>
          <a:bodyPr>
            <a:normAutofit/>
          </a:bodyPr>
          <a:lstStyle/>
          <a:p>
            <a:r>
              <a:rPr lang="tr-TR" sz="40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( Saat </a:t>
            </a:r>
            <a:r>
              <a:rPr lang="tr-TR" sz="40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10:10’ </a:t>
            </a:r>
            <a:r>
              <a:rPr lang="tr-TR" sz="40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de </a:t>
            </a:r>
          </a:p>
          <a:p>
            <a:pPr marL="0" indent="0">
              <a:buNone/>
            </a:pPr>
            <a:r>
              <a:rPr lang="tr-TR" sz="40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40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   1. ZİL ÇALAR )</a:t>
            </a:r>
          </a:p>
          <a:p>
            <a:r>
              <a:rPr lang="tr-TR" sz="4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Öğretmenin</a:t>
            </a:r>
          </a:p>
          <a:p>
            <a:pPr marL="0" indent="0">
              <a:buNone/>
            </a:pPr>
            <a:r>
              <a:rPr lang="tr-TR" sz="40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SARSINTI </a:t>
            </a:r>
            <a:r>
              <a:rPr lang="tr-TR" sz="40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BAŞLADI </a:t>
            </a:r>
          </a:p>
          <a:p>
            <a:pPr marL="0" indent="0">
              <a:buNone/>
            </a:pPr>
            <a:r>
              <a:rPr lang="tr-TR" sz="40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komutu ile sınıfta    bulunan herkes</a:t>
            </a:r>
          </a:p>
          <a:p>
            <a:pPr marL="0" indent="0">
              <a:buNone/>
            </a:pPr>
            <a:r>
              <a:rPr lang="tr-TR" sz="40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3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ÇÖK </a:t>
            </a:r>
            <a:r>
              <a:rPr lang="tr-TR" sz="32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– KAPAN – TUTUN</a:t>
            </a:r>
          </a:p>
          <a:p>
            <a:pPr marL="0" indent="0">
              <a:buNone/>
            </a:pPr>
            <a:r>
              <a:rPr lang="tr-TR" sz="32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4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pozisyonu </a:t>
            </a:r>
            <a:r>
              <a:rPr lang="tr-TR" sz="40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almalıdır.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883281"/>
            <a:ext cx="324036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Resim 5" descr="Deprem anında yapılması gereken 3 önemli başlık: Çök, kapan ve tutun -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140968"/>
            <a:ext cx="3600400" cy="25922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185677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689421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067944" y="1556791"/>
            <a:ext cx="4968552" cy="4968553"/>
          </a:xfrm>
        </p:spPr>
        <p:txBody>
          <a:bodyPr>
            <a:normAutofit/>
          </a:bodyPr>
          <a:lstStyle/>
          <a:p>
            <a:r>
              <a:rPr lang="tr-TR" sz="3200" dirty="0">
                <a:solidFill>
                  <a:srgbClr val="0070C0"/>
                </a:solidFill>
              </a:rPr>
              <a:t>Öğretmen her öğrencinin kendini koruduğundan emin olmalıdır.</a:t>
            </a:r>
          </a:p>
          <a:p>
            <a:r>
              <a:rPr lang="tr-TR" sz="3200" dirty="0">
                <a:solidFill>
                  <a:srgbClr val="0070C0"/>
                </a:solidFill>
              </a:rPr>
              <a:t>Sarsıntı geçene kadar olduğumuz yerde beklemeliyiz.</a:t>
            </a:r>
          </a:p>
          <a:p>
            <a:r>
              <a:rPr lang="tr-TR" sz="3200" dirty="0">
                <a:solidFill>
                  <a:srgbClr val="0070C0"/>
                </a:solidFill>
              </a:rPr>
              <a:t>SAKİN OLUNMALI, SARSINTI BİTİNCE SINIF TAHLİYE EDİLMELİDİR.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883281"/>
            <a:ext cx="324036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 descr="C:\Users\samsung\Desktop\cok-kapan-tutun_158239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60251"/>
            <a:ext cx="4067944" cy="3816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974090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962400" y="1412776"/>
            <a:ext cx="5002088" cy="5184576"/>
          </a:xfrm>
        </p:spPr>
        <p:txBody>
          <a:bodyPr>
            <a:normAutofit lnSpcReduction="10000"/>
          </a:bodyPr>
          <a:lstStyle/>
          <a:p>
            <a:r>
              <a:rPr lang="tr-TR" sz="4800" dirty="0"/>
              <a:t>Tahliye anında </a:t>
            </a:r>
            <a:r>
              <a:rPr lang="tr-TR" sz="4000" b="1" dirty="0" smtClean="0">
                <a:solidFill>
                  <a:srgbClr val="FF0000"/>
                </a:solidFill>
              </a:rPr>
              <a:t>DÜZEN </a:t>
            </a:r>
            <a:r>
              <a:rPr lang="tr-TR" sz="4000" b="1" dirty="0">
                <a:solidFill>
                  <a:srgbClr val="FF0000"/>
                </a:solidFill>
              </a:rPr>
              <a:t>ve GÜVENLİK</a:t>
            </a:r>
            <a:r>
              <a:rPr lang="tr-TR" sz="4800" b="1" dirty="0">
                <a:solidFill>
                  <a:srgbClr val="FF0000"/>
                </a:solidFill>
              </a:rPr>
              <a:t> </a:t>
            </a:r>
          </a:p>
          <a:p>
            <a:pPr marL="0" indent="0">
              <a:buNone/>
            </a:pPr>
            <a:r>
              <a:rPr lang="tr-TR" sz="4800" dirty="0" smtClean="0"/>
              <a:t>dikkat </a:t>
            </a:r>
            <a:r>
              <a:rPr lang="tr-TR" sz="4800" dirty="0"/>
              <a:t>edilecek en </a:t>
            </a:r>
            <a:r>
              <a:rPr lang="tr-TR" sz="4800" dirty="0" smtClean="0"/>
              <a:t>   önemli </a:t>
            </a:r>
            <a:r>
              <a:rPr lang="tr-TR" sz="4800" dirty="0"/>
              <a:t>iki konu olmalıdır</a:t>
            </a:r>
            <a:r>
              <a:rPr lang="tr-TR" sz="4800" dirty="0" smtClean="0"/>
              <a:t>.</a:t>
            </a:r>
          </a:p>
          <a:p>
            <a:pPr marL="0" indent="0">
              <a:buNone/>
            </a:pPr>
            <a:r>
              <a:rPr lang="tr-TR" sz="4800" dirty="0" smtClean="0"/>
              <a:t>HIZ 3. sırada yer almalıdır.</a:t>
            </a:r>
            <a:endParaRPr lang="tr-TR" sz="4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883281"/>
            <a:ext cx="324036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 descr="C:\Users\samsung\Desktop\indi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492896"/>
            <a:ext cx="3096343" cy="3744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975722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707904" y="980728"/>
            <a:ext cx="5256584" cy="5544615"/>
          </a:xfrm>
        </p:spPr>
        <p:txBody>
          <a:bodyPr>
            <a:normAutofit lnSpcReduction="10000"/>
          </a:bodyPr>
          <a:lstStyle/>
          <a:p>
            <a:r>
              <a:rPr lang="tr-TR" sz="3600" u="sng" dirty="0">
                <a:solidFill>
                  <a:srgbClr val="FF0000"/>
                </a:solidFill>
              </a:rPr>
              <a:t>Sarsıntı bitince </a:t>
            </a:r>
            <a:r>
              <a:rPr lang="tr-TR" sz="3600" dirty="0" smtClean="0">
                <a:solidFill>
                  <a:schemeClr val="accent2"/>
                </a:solidFill>
              </a:rPr>
              <a:t>öğretmenin</a:t>
            </a:r>
          </a:p>
          <a:p>
            <a:pPr marL="0" indent="0">
              <a:buNone/>
            </a:pPr>
            <a:r>
              <a:rPr lang="tr-TR" sz="3600" dirty="0">
                <a:solidFill>
                  <a:schemeClr val="accent2"/>
                </a:solidFill>
              </a:rPr>
              <a:t> </a:t>
            </a:r>
            <a:r>
              <a:rPr lang="tr-TR" sz="3600" dirty="0" smtClean="0">
                <a:solidFill>
                  <a:schemeClr val="accent2"/>
                </a:solidFill>
              </a:rPr>
              <a:t> ( </a:t>
            </a:r>
            <a:r>
              <a:rPr lang="tr-TR" sz="3600" dirty="0" smtClean="0">
                <a:solidFill>
                  <a:srgbClr val="FF0000"/>
                </a:solidFill>
              </a:rPr>
              <a:t>1 dk. sonra </a:t>
            </a:r>
            <a:r>
              <a:rPr lang="tr-TR" sz="3600" dirty="0" smtClean="0">
                <a:solidFill>
                  <a:schemeClr val="accent2"/>
                </a:solidFill>
              </a:rPr>
              <a:t>)</a:t>
            </a:r>
          </a:p>
          <a:p>
            <a:r>
              <a:rPr lang="tr-TR" sz="3600" dirty="0" smtClean="0">
                <a:solidFill>
                  <a:schemeClr val="accent2"/>
                </a:solidFill>
              </a:rPr>
              <a:t> </a:t>
            </a:r>
            <a:r>
              <a:rPr lang="tr-TR" sz="3600" dirty="0">
                <a:solidFill>
                  <a:srgbClr val="FF0000"/>
                </a:solidFill>
              </a:rPr>
              <a:t>SARSINTI GEÇTİ </a:t>
            </a:r>
            <a:r>
              <a:rPr lang="tr-TR" sz="3600" dirty="0">
                <a:solidFill>
                  <a:schemeClr val="accent2"/>
                </a:solidFill>
              </a:rPr>
              <a:t>komutu ile </a:t>
            </a:r>
            <a:r>
              <a:rPr lang="tr-TR" sz="3600" dirty="0" smtClean="0">
                <a:solidFill>
                  <a:schemeClr val="accent2"/>
                </a:solidFill>
              </a:rPr>
              <a:t>sınıfın </a:t>
            </a:r>
            <a:r>
              <a:rPr lang="tr-TR" sz="3600" dirty="0">
                <a:solidFill>
                  <a:schemeClr val="accent2"/>
                </a:solidFill>
              </a:rPr>
              <a:t>kapısına yakın bir şekilde </a:t>
            </a:r>
            <a:r>
              <a:rPr lang="tr-TR" sz="3600" dirty="0" smtClean="0">
                <a:solidFill>
                  <a:schemeClr val="accent2"/>
                </a:solidFill>
              </a:rPr>
              <a:t>TEK SIRA olunmalı,</a:t>
            </a:r>
          </a:p>
          <a:p>
            <a:r>
              <a:rPr lang="tr-TR" sz="3600" dirty="0" smtClean="0">
                <a:solidFill>
                  <a:schemeClr val="accent2"/>
                </a:solidFill>
              </a:rPr>
              <a:t>Tahliye işlemine </a:t>
            </a:r>
          </a:p>
          <a:p>
            <a:pPr marL="0" indent="0">
              <a:buNone/>
            </a:pPr>
            <a:r>
              <a:rPr lang="tr-TR" sz="3600" dirty="0">
                <a:solidFill>
                  <a:schemeClr val="accent2"/>
                </a:solidFill>
              </a:rPr>
              <a:t> </a:t>
            </a:r>
            <a:r>
              <a:rPr lang="tr-TR" sz="3600" dirty="0" smtClean="0">
                <a:solidFill>
                  <a:schemeClr val="accent2"/>
                </a:solidFill>
              </a:rPr>
              <a:t>   ( </a:t>
            </a:r>
            <a:r>
              <a:rPr lang="tr-TR" sz="3600" dirty="0" smtClean="0">
                <a:solidFill>
                  <a:srgbClr val="FF0000"/>
                </a:solidFill>
              </a:rPr>
              <a:t>2. zil ile 2 dk. sonra </a:t>
            </a:r>
            <a:r>
              <a:rPr lang="tr-TR" sz="3600" dirty="0" smtClean="0">
                <a:solidFill>
                  <a:schemeClr val="accent2"/>
                </a:solidFill>
              </a:rPr>
              <a:t>)              başlanmalıdır.</a:t>
            </a:r>
            <a:endParaRPr lang="tr-TR" sz="3600" dirty="0">
              <a:solidFill>
                <a:schemeClr val="accent2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883281"/>
            <a:ext cx="324036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 descr="C:\Users\samsung\Desktop\imag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708920"/>
            <a:ext cx="2808311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146157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12648" y="3501008"/>
            <a:ext cx="2971800" cy="1440160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995936" y="1489325"/>
            <a:ext cx="4648200" cy="5400600"/>
          </a:xfrm>
        </p:spPr>
        <p:txBody>
          <a:bodyPr>
            <a:normAutofit lnSpcReduction="10000"/>
          </a:bodyPr>
          <a:lstStyle/>
          <a:p>
            <a:r>
              <a:rPr lang="tr-TR" sz="4400" dirty="0"/>
              <a:t>Özel ihtiyaç sahiplerine kendinizi tehlikeye atmadan yardım etmeli yada yardım edilmesini </a:t>
            </a:r>
            <a:r>
              <a:rPr lang="tr-TR" sz="4400" dirty="0" smtClean="0"/>
              <a:t>sağlamalısınız.</a:t>
            </a:r>
            <a:endParaRPr lang="tr-TR" sz="4400" dirty="0"/>
          </a:p>
          <a:p>
            <a:endParaRPr lang="tr-TR" sz="3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883281"/>
            <a:ext cx="324036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 descr="C:\Users\samsung\Desktop\imag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996952"/>
            <a:ext cx="3312368" cy="2351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117039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12648" y="3068960"/>
            <a:ext cx="2971800" cy="2448272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962400" y="1268760"/>
            <a:ext cx="4858072" cy="5472607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sz="2200" b="1" dirty="0">
                <a:latin typeface="Calibri"/>
                <a:ea typeface="Calibri"/>
                <a:cs typeface="Times New Roman"/>
              </a:rPr>
              <a:t>Okul Fiziki Planı Dikkate Alınarak: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tr-TR" sz="2200" dirty="0">
                <a:latin typeface="Calibri"/>
                <a:ea typeface="Calibri"/>
                <a:cs typeface="Times New Roman"/>
              </a:rPr>
              <a:t>   </a:t>
            </a:r>
            <a:r>
              <a:rPr lang="tr-TR" sz="2200" dirty="0" smtClean="0">
                <a:latin typeface="Calibri"/>
                <a:ea typeface="Calibri"/>
                <a:cs typeface="Times New Roman"/>
              </a:rPr>
              <a:t>Öncelikle </a:t>
            </a:r>
            <a:r>
              <a:rPr lang="tr-TR" sz="2200" dirty="0">
                <a:latin typeface="Calibri"/>
                <a:ea typeface="Calibri"/>
                <a:cs typeface="Times New Roman"/>
              </a:rPr>
              <a:t>Giriş Katı Tahliye Edilmelidir.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sz="2200" dirty="0">
                <a:latin typeface="Calibri"/>
                <a:ea typeface="Calibri"/>
                <a:cs typeface="Times New Roman"/>
              </a:rPr>
              <a:t>Bodrum Katının Tahliyesi </a:t>
            </a:r>
            <a:r>
              <a:rPr lang="tr-TR" sz="2200" dirty="0" smtClean="0">
                <a:latin typeface="Calibri"/>
                <a:ea typeface="Calibri"/>
                <a:cs typeface="Times New Roman"/>
              </a:rPr>
              <a:t>(varsa) Giriş </a:t>
            </a:r>
            <a:r>
              <a:rPr lang="tr-TR" sz="2200" dirty="0">
                <a:latin typeface="Calibri"/>
                <a:ea typeface="Calibri"/>
                <a:cs typeface="Times New Roman"/>
              </a:rPr>
              <a:t>Katının Boşaltılması ile Başlanmalıdır.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tr-TR" sz="22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sz="2200" dirty="0">
                <a:latin typeface="Calibri"/>
                <a:ea typeface="Calibri"/>
                <a:cs typeface="Times New Roman"/>
              </a:rPr>
              <a:t>Koridorlarda görevli personel boşaltılacak sınıfları </a:t>
            </a:r>
            <a:r>
              <a:rPr lang="tr-TR" sz="2200" dirty="0" smtClean="0">
                <a:latin typeface="Calibri"/>
                <a:ea typeface="Calibri"/>
                <a:cs typeface="Times New Roman"/>
              </a:rPr>
              <a:t>yönlendirmelidir.</a:t>
            </a:r>
            <a:endParaRPr lang="tr-TR" sz="22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tr-TR" sz="22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sz="2200" dirty="0">
                <a:latin typeface="Calibri"/>
                <a:ea typeface="Calibri"/>
                <a:cs typeface="Times New Roman"/>
              </a:rPr>
              <a:t>Örneğin: 1. Kat Tahliyesi Bitmiştir.</a:t>
            </a:r>
          </a:p>
          <a:p>
            <a:pPr marL="0" indent="0">
              <a:buNone/>
            </a:pPr>
            <a:r>
              <a:rPr lang="tr-TR" sz="2200" dirty="0">
                <a:latin typeface="Calibri"/>
                <a:ea typeface="Calibri"/>
                <a:cs typeface="Times New Roman"/>
              </a:rPr>
              <a:t>                      2. Kat Tahliyesi Başlıyor.</a:t>
            </a:r>
            <a:endParaRPr lang="tr-TR" sz="2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883281"/>
            <a:ext cx="324036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 descr="C:\Users\samsung\Desktop\tahliye-plan2.jpg.crdownloa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780928"/>
            <a:ext cx="4104456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131364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lga Biçimi">
  <a:themeElements>
    <a:clrScheme name="Dalga Biçimi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Dalga Biçimi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alga Biçimi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594</TotalTime>
  <Words>482</Words>
  <Application>Microsoft Office PowerPoint</Application>
  <PresentationFormat>Ekran Gösterisi (4:3)</PresentationFormat>
  <Paragraphs>77</Paragraphs>
  <Slides>16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21" baseType="lpstr">
      <vt:lpstr>Calibri</vt:lpstr>
      <vt:lpstr>Candara</vt:lpstr>
      <vt:lpstr>Symbol</vt:lpstr>
      <vt:lpstr>Times New Roman</vt:lpstr>
      <vt:lpstr>Dalga Biçimi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samsung</dc:creator>
  <cp:lastModifiedBy>ADMİN</cp:lastModifiedBy>
  <cp:revision>50</cp:revision>
  <dcterms:created xsi:type="dcterms:W3CDTF">2022-02-20T10:33:15Z</dcterms:created>
  <dcterms:modified xsi:type="dcterms:W3CDTF">2025-02-21T08:04:20Z</dcterms:modified>
</cp:coreProperties>
</file>